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5" r:id="rId2"/>
  </p:sldMasterIdLst>
  <p:notesMasterIdLst>
    <p:notesMasterId r:id="rId15"/>
  </p:notesMasterIdLst>
  <p:handoutMasterIdLst>
    <p:handoutMasterId r:id="rId16"/>
  </p:handoutMasterIdLst>
  <p:sldIdLst>
    <p:sldId id="330" r:id="rId3"/>
    <p:sldId id="422" r:id="rId4"/>
    <p:sldId id="426" r:id="rId5"/>
    <p:sldId id="430" r:id="rId6"/>
    <p:sldId id="432" r:id="rId7"/>
    <p:sldId id="423" r:id="rId8"/>
    <p:sldId id="424" r:id="rId9"/>
    <p:sldId id="427" r:id="rId10"/>
    <p:sldId id="429" r:id="rId11"/>
    <p:sldId id="433" r:id="rId12"/>
    <p:sldId id="431" r:id="rId13"/>
    <p:sldId id="329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9B6"/>
    <a:srgbClr val="009FDE"/>
    <a:srgbClr val="4A9644"/>
    <a:srgbClr val="39C921"/>
    <a:srgbClr val="2A682B"/>
    <a:srgbClr val="4AB139"/>
    <a:srgbClr val="589941"/>
    <a:srgbClr val="2E7631"/>
    <a:srgbClr val="0090D0"/>
    <a:srgbClr val="009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8" autoAdjust="0"/>
    <p:restoredTop sz="92947" autoAdjust="0"/>
  </p:normalViewPr>
  <p:slideViewPr>
    <p:cSldViewPr>
      <p:cViewPr varScale="1">
        <p:scale>
          <a:sx n="81" d="100"/>
          <a:sy n="81" d="100"/>
        </p:scale>
        <p:origin x="1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1974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7B184679-AB0F-40F3-99C8-A71CC07DB3BD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9722CBE-B925-4EE7-B58D-FFC04908B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9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1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2C92955D-BAD9-4C00-8162-46735F26092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7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1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D58159C-B4C3-4CCE-9C41-5508B38EB1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1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8159C-B4C3-4CCE-9C41-5508B38EB1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23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1302F-3CDB-48DB-B57D-9706EB665A6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407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602"/>
            <a:ext cx="8001000" cy="8255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9766-C7CC-4673-BDDE-0C63996B14A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060A-4085-4C1F-AC63-A53BF8584E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08700"/>
            <a:ext cx="8001000" cy="7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051800" y="6108700"/>
            <a:ext cx="1104900" cy="7619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31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AFAA-8090-47E4-8900-0F75F94443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8B5D3D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9856-998F-4751-8093-FBF33DCCA7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20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9766-C7CC-4673-BDDE-0C63996B14A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060A-4085-4C1F-AC63-A53BF8584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3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AFAA-8090-47E4-8900-0F75F94443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9856-998F-4751-8093-FBF33DCCA7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2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5546"/>
            <a:ext cx="8534400" cy="1976853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B49B6"/>
                </a:solidFill>
              </a:rPr>
              <a:t>Nội</a:t>
            </a:r>
            <a:r>
              <a:rPr lang="en-US" sz="3600" b="1" dirty="0" smtClean="0">
                <a:solidFill>
                  <a:srgbClr val="0B49B6"/>
                </a:solidFill>
              </a:rPr>
              <a:t> dung </a:t>
            </a:r>
            <a:r>
              <a:rPr lang="en-US" sz="3600" b="1" dirty="0" err="1" smtClean="0">
                <a:solidFill>
                  <a:srgbClr val="0B49B6"/>
                </a:solidFill>
              </a:rPr>
              <a:t>đề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xuất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tài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trợ</a:t>
            </a:r>
            <a:r>
              <a:rPr lang="en-US" sz="3600" b="1" dirty="0" smtClean="0">
                <a:solidFill>
                  <a:srgbClr val="0B49B6"/>
                </a:solidFill>
              </a:rPr>
              <a:t>, </a:t>
            </a:r>
            <a:r>
              <a:rPr lang="en-US" sz="3600" b="1" dirty="0" err="1" smtClean="0">
                <a:solidFill>
                  <a:srgbClr val="0B49B6"/>
                </a:solidFill>
              </a:rPr>
              <a:t>hỗ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trợ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các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cơ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sỏ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đào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tạo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trong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dạy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học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trực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tuyến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br>
              <a:rPr lang="en-US" sz="3600" b="1" dirty="0" smtClean="0">
                <a:solidFill>
                  <a:srgbClr val="0B49B6"/>
                </a:solidFill>
              </a:rPr>
            </a:br>
            <a:r>
              <a:rPr lang="en-US" sz="3600" b="1" dirty="0" smtClean="0">
                <a:solidFill>
                  <a:srgbClr val="0B49B6"/>
                </a:solidFill>
              </a:rPr>
              <a:t>do </a:t>
            </a:r>
            <a:r>
              <a:rPr lang="en-US" sz="3600" b="1" dirty="0" err="1" smtClean="0">
                <a:solidFill>
                  <a:srgbClr val="0B49B6"/>
                </a:solidFill>
              </a:rPr>
              <a:t>ảnh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hưởng</a:t>
            </a:r>
            <a:r>
              <a:rPr lang="en-US" sz="3600" b="1" dirty="0" smtClean="0">
                <a:solidFill>
                  <a:srgbClr val="0B49B6"/>
                </a:solidFill>
              </a:rPr>
              <a:t> </a:t>
            </a:r>
            <a:r>
              <a:rPr lang="en-US" sz="3600" b="1" dirty="0" err="1" smtClean="0">
                <a:solidFill>
                  <a:srgbClr val="0B49B6"/>
                </a:solidFill>
              </a:rPr>
              <a:t>dịch</a:t>
            </a:r>
            <a:r>
              <a:rPr lang="en-US" sz="3600" b="1" dirty="0" smtClean="0">
                <a:solidFill>
                  <a:srgbClr val="0B49B6"/>
                </a:solidFill>
              </a:rPr>
              <a:t> Covid-19 </a:t>
            </a:r>
            <a:endParaRPr lang="en-US" sz="3600" dirty="0">
              <a:solidFill>
                <a:srgbClr val="0B49B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8480" y="6324600"/>
            <a:ext cx="16770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rgbClr val="8B5D3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Hà</a:t>
            </a:r>
            <a:r>
              <a:rPr lang="en-US" sz="1600" dirty="0">
                <a:solidFill>
                  <a:srgbClr val="8B5D3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8B5D3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rgbClr val="8B5D3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smtClean="0">
                <a:solidFill>
                  <a:srgbClr val="8B5D3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04-2020</a:t>
            </a:r>
            <a:endParaRPr lang="en-US" sz="1600" dirty="0">
              <a:solidFill>
                <a:srgbClr val="8B5D3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8322" y="4420224"/>
            <a:ext cx="53738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Cục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29" y="152400"/>
            <a:ext cx="466997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9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CMD: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1</a:t>
            </a:r>
            <a:r>
              <a:rPr lang="en-US" dirty="0" smtClean="0"/>
              <a:t>. </a:t>
            </a:r>
            <a:r>
              <a:rPr lang="vi-VN" dirty="0" smtClean="0"/>
              <a:t>đồng </a:t>
            </a:r>
            <a:r>
              <a:rPr lang="vi-VN" dirty="0"/>
              <a:t>hành cùng Micosoft Việt Nam tư vấn triển khai Giải pháp đào tạo trực tuyến Microsoft Teams</a:t>
            </a:r>
          </a:p>
          <a:p>
            <a:pPr marL="0" indent="0">
              <a:buNone/>
            </a:pPr>
            <a:r>
              <a:rPr lang="en-US" dirty="0" smtClean="0"/>
              <a:t>2. T</a:t>
            </a:r>
            <a:r>
              <a:rPr lang="vi-VN" dirty="0" smtClean="0"/>
              <a:t>ư </a:t>
            </a:r>
            <a:r>
              <a:rPr lang="vi-VN" dirty="0"/>
              <a:t>vấn cách thức triển khai hệ thống eLearning cho các trường đại học.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371600"/>
            <a:ext cx="33147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440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/>
              <a:t>Công</a:t>
            </a:r>
            <a:r>
              <a:rPr lang="en-US" dirty="0"/>
              <a:t> ty </a:t>
            </a:r>
            <a:r>
              <a:rPr lang="en-US" dirty="0" err="1"/>
              <a:t>cổ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smtClean="0"/>
              <a:t>NETNAM: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NetNam</a:t>
            </a:r>
            <a:r>
              <a:rPr lang="en-US" dirty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/>
              <a:t>vấn</a:t>
            </a:r>
            <a:r>
              <a:rPr lang="en-US" dirty="0"/>
              <a:t>,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hơp</a:t>
            </a:r>
            <a:r>
              <a:rPr lang="en-US" dirty="0"/>
              <a:t>,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, an </a:t>
            </a:r>
            <a:r>
              <a:rPr lang="en-US" dirty="0" err="1"/>
              <a:t>ninh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smtClean="0"/>
              <a:t>GDĐT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trường</a:t>
            </a:r>
            <a:r>
              <a:rPr lang="en-US" dirty="0"/>
              <a:t> ĐH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nền</a:t>
            </a:r>
            <a:r>
              <a:rPr lang="en-US" dirty="0"/>
              <a:t> </a:t>
            </a:r>
            <a:r>
              <a:rPr lang="en-US" dirty="0" err="1"/>
              <a:t>tảng</a:t>
            </a:r>
            <a:r>
              <a:rPr lang="en-US" dirty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</a:t>
            </a:r>
            <a:r>
              <a:rPr lang="en-US" dirty="0" err="1" smtClean="0"/>
              <a:t>bọc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tuyến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B49B6"/>
                </a:solidFill>
              </a:rPr>
              <a:t>jitsi</a:t>
            </a:r>
            <a:endParaRPr lang="en-US" b="1" dirty="0" smtClean="0">
              <a:solidFill>
                <a:srgbClr val="0B49B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054101"/>
            <a:ext cx="27559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72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54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smtClean="0">
                <a:solidFill>
                  <a:srgbClr val="0070C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001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Thông</a:t>
            </a:r>
            <a:r>
              <a:rPr lang="en-US" sz="2800" dirty="0" smtClean="0"/>
              <a:t> tin </a:t>
            </a:r>
            <a:r>
              <a:rPr lang="en-US" sz="2800" dirty="0" err="1" smtClean="0"/>
              <a:t>chung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Bộ</a:t>
            </a:r>
            <a:r>
              <a:rPr lang="en-US" dirty="0" smtClean="0"/>
              <a:t> GDĐT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miễn</a:t>
            </a:r>
            <a:r>
              <a:rPr lang="en-US" dirty="0" smtClean="0"/>
              <a:t> </a:t>
            </a:r>
            <a:r>
              <a:rPr lang="en-US" dirty="0" err="1" smtClean="0"/>
              <a:t>phí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11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CNTT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,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tuyến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tuyến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(Synchronous learning): 3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dạy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smtClean="0"/>
              <a:t>(Asynchronous learning</a:t>
            </a:r>
            <a:r>
              <a:rPr lang="en-US" dirty="0"/>
              <a:t>): </a:t>
            </a:r>
            <a:r>
              <a:rPr lang="en-US" dirty="0" smtClean="0"/>
              <a:t>6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pháp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tầng</a:t>
            </a:r>
            <a:r>
              <a:rPr lang="en-US" dirty="0" smtClean="0"/>
              <a:t> CNTT (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,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,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): 3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cước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cập</a:t>
            </a:r>
            <a:r>
              <a:rPr lang="en-US" dirty="0" smtClean="0"/>
              <a:t> Internet di </a:t>
            </a:r>
            <a:r>
              <a:rPr lang="en-US" dirty="0" err="1" smtClean="0"/>
              <a:t>động</a:t>
            </a:r>
            <a:r>
              <a:rPr lang="en-US" dirty="0" smtClean="0"/>
              <a:t>: 4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mạng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Viettel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0386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vi-VN" sz="4800" dirty="0" smtClean="0"/>
              <a:t>1. </a:t>
            </a:r>
            <a:r>
              <a:rPr lang="en-US" sz="4800" dirty="0" smtClean="0"/>
              <a:t>T</a:t>
            </a:r>
            <a:r>
              <a:rPr lang="vi-VN" sz="4800" dirty="0"/>
              <a:t>ăng </a:t>
            </a:r>
            <a:r>
              <a:rPr lang="vi-VN" sz="4800" dirty="0"/>
              <a:t>gấp đôi băng thông đường </a:t>
            </a:r>
            <a:r>
              <a:rPr lang="vi-VN" sz="4800" dirty="0"/>
              <a:t>truyề</a:t>
            </a:r>
            <a:r>
              <a:rPr lang="en-US" sz="4800" dirty="0"/>
              <a:t>n</a:t>
            </a:r>
            <a:r>
              <a:rPr lang="vi-VN" sz="4800" dirty="0"/>
              <a:t> </a:t>
            </a:r>
            <a:r>
              <a:rPr lang="vi-VN" sz="4800" dirty="0"/>
              <a:t>internet cho các trường đang sử dụng (miễn </a:t>
            </a:r>
            <a:r>
              <a:rPr lang="vi-VN" sz="4800" dirty="0"/>
              <a:t>ph</a:t>
            </a:r>
            <a:r>
              <a:rPr lang="en-US" sz="4800" dirty="0"/>
              <a:t>í</a:t>
            </a:r>
            <a:r>
              <a:rPr lang="vi-VN" sz="4800" dirty="0"/>
              <a:t> </a:t>
            </a:r>
            <a:r>
              <a:rPr lang="vi-VN" sz="4800" dirty="0"/>
              <a:t>phần tăng). </a:t>
            </a:r>
            <a:endParaRPr lang="en-US" sz="4800" dirty="0" smtClean="0"/>
          </a:p>
          <a:p>
            <a:pPr marL="0" indent="0">
              <a:buNone/>
            </a:pPr>
            <a:endParaRPr lang="vi-VN" sz="4800" dirty="0"/>
          </a:p>
          <a:p>
            <a:pPr marL="0" indent="0">
              <a:buNone/>
            </a:pPr>
            <a:r>
              <a:rPr lang="vi-VN" sz="4800" dirty="0"/>
              <a:t>2. </a:t>
            </a:r>
            <a:r>
              <a:rPr lang="vi-VN" sz="4800" dirty="0"/>
              <a:t>Miễn phí lắp đặt thêm các </a:t>
            </a:r>
            <a:r>
              <a:rPr lang="vi-VN" sz="4800" dirty="0" smtClean="0"/>
              <a:t>đ</a:t>
            </a:r>
            <a:r>
              <a:rPr lang="en-US" sz="4800" dirty="0" err="1" smtClean="0"/>
              <a:t>ường</a:t>
            </a:r>
            <a:r>
              <a:rPr lang="vi-VN" sz="4800" dirty="0" smtClean="0"/>
              <a:t> </a:t>
            </a:r>
            <a:r>
              <a:rPr lang="vi-VN" sz="4800" dirty="0"/>
              <a:t>truyền internet cáp quang tốc độ cao và miễn cước sử dụng cho đến khi </a:t>
            </a:r>
            <a:r>
              <a:rPr lang="vi-VN" sz="4800" dirty="0"/>
              <a:t>C</a:t>
            </a:r>
            <a:r>
              <a:rPr lang="en-US" sz="4800" dirty="0" err="1"/>
              <a:t>hính</a:t>
            </a:r>
            <a:r>
              <a:rPr lang="en-US" sz="4800" dirty="0"/>
              <a:t> </a:t>
            </a:r>
            <a:r>
              <a:rPr lang="en-US" sz="4800" dirty="0" err="1"/>
              <a:t>phủ</a:t>
            </a:r>
            <a:r>
              <a:rPr lang="vi-VN" sz="4800" dirty="0"/>
              <a:t> </a:t>
            </a:r>
            <a:r>
              <a:rPr lang="vi-VN" sz="4800" dirty="0"/>
              <a:t>công bố hết </a:t>
            </a:r>
            <a:r>
              <a:rPr lang="vi-VN" sz="4800" dirty="0" smtClean="0"/>
              <a:t>d</a:t>
            </a:r>
            <a:r>
              <a:rPr lang="en-US" sz="4800" dirty="0"/>
              <a:t>ị</a:t>
            </a:r>
            <a:r>
              <a:rPr lang="vi-VN" sz="4800" dirty="0" smtClean="0"/>
              <a:t>ch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vi-VN" sz="4800" dirty="0"/>
          </a:p>
          <a:p>
            <a:pPr marL="0" indent="0">
              <a:buNone/>
            </a:pPr>
            <a:r>
              <a:rPr lang="vi-VN" sz="4800" dirty="0"/>
              <a:t>3. </a:t>
            </a:r>
            <a:r>
              <a:rPr lang="vi-VN" sz="4800" dirty="0"/>
              <a:t>Miễn phí đặt chỗ máy chủ tại trung tâm IDC cho đến khi hết </a:t>
            </a:r>
            <a:r>
              <a:rPr lang="vi-VN" sz="4800" dirty="0" smtClean="0"/>
              <a:t>d</a:t>
            </a:r>
            <a:r>
              <a:rPr lang="en-US" sz="4800" dirty="0" err="1" smtClean="0"/>
              <a:t>ịch</a:t>
            </a:r>
            <a:endParaRPr lang="en-US" sz="4800" dirty="0" smtClean="0"/>
          </a:p>
          <a:p>
            <a:pPr marL="0" indent="0">
              <a:buNone/>
            </a:pPr>
            <a:endParaRPr lang="vi-VN" sz="4800" dirty="0"/>
          </a:p>
          <a:p>
            <a:pPr marL="0" indent="0">
              <a:buNone/>
            </a:pPr>
            <a:r>
              <a:rPr lang="vi-VN" sz="4800" dirty="0"/>
              <a:t>4. </a:t>
            </a:r>
            <a:r>
              <a:rPr lang="vi-VN" sz="4800" dirty="0"/>
              <a:t>Mi</a:t>
            </a:r>
            <a:r>
              <a:rPr lang="en-US" sz="4800" dirty="0"/>
              <a:t>ễ</a:t>
            </a:r>
            <a:r>
              <a:rPr lang="vi-VN" sz="4800" dirty="0"/>
              <a:t>n </a:t>
            </a:r>
            <a:r>
              <a:rPr lang="vi-VN" sz="4800" dirty="0"/>
              <a:t>phí giải pháp phần mềm LMS đáp ứng yêu cầu của </a:t>
            </a:r>
            <a:r>
              <a:rPr lang="vi-VN" sz="4800" dirty="0"/>
              <a:t>c</a:t>
            </a:r>
            <a:r>
              <a:rPr lang="en-US" sz="4800" dirty="0" err="1"/>
              <a:t>ông</a:t>
            </a:r>
            <a:r>
              <a:rPr lang="en-US" sz="4800" dirty="0"/>
              <a:t> </a:t>
            </a:r>
            <a:r>
              <a:rPr lang="vi-VN" sz="4800" dirty="0"/>
              <a:t>v</a:t>
            </a:r>
            <a:r>
              <a:rPr lang="en-US" sz="4800" dirty="0"/>
              <a:t>ă</a:t>
            </a:r>
            <a:r>
              <a:rPr lang="vi-VN" sz="4800" dirty="0"/>
              <a:t>n 988</a:t>
            </a:r>
            <a:r>
              <a:rPr lang="en-US" sz="4800" dirty="0"/>
              <a:t>/BGDĐT-GDĐH</a:t>
            </a:r>
            <a:r>
              <a:rPr lang="vi-VN" sz="4800" dirty="0"/>
              <a:t> </a:t>
            </a:r>
            <a:r>
              <a:rPr lang="vi-VN" sz="4800" dirty="0"/>
              <a:t>của Bộ </a:t>
            </a:r>
            <a:r>
              <a:rPr lang="vi-VN" sz="4800" dirty="0"/>
              <a:t>về </a:t>
            </a:r>
            <a:r>
              <a:rPr lang="vi-VN" sz="4800" dirty="0"/>
              <a:t>dạy và học từ </a:t>
            </a:r>
            <a:r>
              <a:rPr lang="vi-VN" sz="4800" dirty="0"/>
              <a:t>xa</a:t>
            </a:r>
            <a:r>
              <a:rPr lang="en-US" sz="4800" dirty="0"/>
              <a:t>, b</a:t>
            </a:r>
            <a:r>
              <a:rPr lang="vi-VN" sz="4800" dirty="0"/>
              <a:t>ao gồm</a:t>
            </a:r>
            <a:r>
              <a:rPr lang="en-US" sz="4800" dirty="0"/>
              <a:t>:</a:t>
            </a:r>
            <a:r>
              <a:rPr lang="vi-VN" sz="4800" dirty="0"/>
              <a:t> </a:t>
            </a:r>
            <a:r>
              <a:rPr lang="vi-VN" sz="4800" dirty="0"/>
              <a:t>phần mềm, hạ tầng, </a:t>
            </a:r>
            <a:r>
              <a:rPr lang="vi-VN" sz="4800" dirty="0"/>
              <a:t>đ</a:t>
            </a:r>
            <a:r>
              <a:rPr lang="en-US" sz="4800" dirty="0" err="1"/>
              <a:t>ườn</a:t>
            </a:r>
            <a:r>
              <a:rPr lang="vi-VN" sz="4800" dirty="0"/>
              <a:t>g </a:t>
            </a:r>
            <a:r>
              <a:rPr lang="vi-VN" sz="4800" dirty="0"/>
              <a:t>truyền cho hệ thống, </a:t>
            </a:r>
            <a:r>
              <a:rPr lang="en-US" sz="4800" dirty="0" err="1"/>
              <a:t>tài</a:t>
            </a:r>
            <a:r>
              <a:rPr lang="en-US" sz="4800" dirty="0"/>
              <a:t> </a:t>
            </a:r>
            <a:r>
              <a:rPr lang="en-US" sz="4800" dirty="0" err="1"/>
              <a:t>khoản</a:t>
            </a:r>
            <a:r>
              <a:rPr lang="vi-VN" sz="4800" dirty="0"/>
              <a:t>, </a:t>
            </a:r>
            <a:r>
              <a:rPr lang="vi-VN" sz="4800" dirty="0"/>
              <a:t>đào tạo sử dụng, hỗ trợ 24/7 trong quá trình sử dụng</a:t>
            </a:r>
            <a:r>
              <a:rPr lang="vi-VN" sz="4800" dirty="0" smtClean="0"/>
              <a:t>.</a:t>
            </a:r>
            <a:endParaRPr lang="en-US" sz="4800" dirty="0" smtClean="0"/>
          </a:p>
          <a:p>
            <a:pPr marL="0" indent="0">
              <a:buNone/>
            </a:pPr>
            <a:endParaRPr lang="vi-VN" sz="4800" dirty="0"/>
          </a:p>
          <a:p>
            <a:pPr marL="0" indent="0">
              <a:buNone/>
            </a:pPr>
            <a:r>
              <a:rPr lang="vi-VN" sz="4800" dirty="0"/>
              <a:t>5. Đội ngũ hỗ </a:t>
            </a:r>
            <a:r>
              <a:rPr lang="vi-VN" sz="4800" dirty="0"/>
              <a:t>tr</a:t>
            </a:r>
            <a:r>
              <a:rPr lang="en-US" sz="4800" dirty="0"/>
              <a:t>ợ</a:t>
            </a:r>
            <a:r>
              <a:rPr lang="vi-VN" sz="4800" dirty="0"/>
              <a:t> </a:t>
            </a:r>
            <a:r>
              <a:rPr lang="vi-VN" sz="4800" dirty="0"/>
              <a:t>khách hàng qua tổng đài riêng cho </a:t>
            </a:r>
            <a:r>
              <a:rPr lang="en-US" sz="4800" dirty="0" err="1"/>
              <a:t>đại</a:t>
            </a:r>
            <a:r>
              <a:rPr lang="en-US" sz="4800" dirty="0"/>
              <a:t> </a:t>
            </a:r>
            <a:r>
              <a:rPr lang="en-US" sz="4800" dirty="0" err="1"/>
              <a:t>học</a:t>
            </a:r>
            <a:r>
              <a:rPr lang="vi-VN" sz="4800" dirty="0"/>
              <a:t> </a:t>
            </a:r>
            <a:r>
              <a:rPr lang="en-US" sz="4800" dirty="0"/>
              <a:t>(</a:t>
            </a:r>
            <a:r>
              <a:rPr lang="vi-VN" sz="4800" dirty="0"/>
              <a:t>18008000 </a:t>
            </a:r>
            <a:r>
              <a:rPr lang="vi-VN" sz="4800" dirty="0"/>
              <a:t>nhánh </a:t>
            </a:r>
            <a:r>
              <a:rPr lang="vi-VN" sz="4800" dirty="0"/>
              <a:t>2</a:t>
            </a:r>
            <a:r>
              <a:rPr lang="en-US" sz="4800" dirty="0"/>
              <a:t>)</a:t>
            </a:r>
            <a:r>
              <a:rPr lang="vi-VN" sz="4800" dirty="0"/>
              <a:t>.</a:t>
            </a:r>
            <a:endParaRPr lang="en-US" sz="4800" dirty="0"/>
          </a:p>
        </p:txBody>
      </p:sp>
      <p:pic>
        <p:nvPicPr>
          <p:cNvPr id="4" name="Picture 2" descr="ập tin:Logo Viettel.svg – Wikipedia tiếng Việ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94" y="892503"/>
            <a:ext cx="2026906" cy="139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593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VNPT:</a:t>
            </a:r>
            <a:endParaRPr lang="en-US" dirty="0"/>
          </a:p>
        </p:txBody>
      </p:sp>
      <p:pic>
        <p:nvPicPr>
          <p:cNvPr id="2050" name="Picture 2" descr="ập đoàn Bưu chính Viễn thông Việt Nam - VN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066801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410199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miễn</a:t>
            </a:r>
            <a:r>
              <a:rPr lang="en-US" dirty="0"/>
              <a:t> </a:t>
            </a:r>
            <a:r>
              <a:rPr lang="en-US" dirty="0" err="1"/>
              <a:t>phí</a:t>
            </a:r>
            <a:r>
              <a:rPr lang="en-US" dirty="0"/>
              <a:t> </a:t>
            </a:r>
            <a:r>
              <a:rPr lang="en-US" dirty="0" err="1"/>
              <a:t>hạ</a:t>
            </a:r>
            <a:r>
              <a:rPr lang="en-US" dirty="0"/>
              <a:t> </a:t>
            </a:r>
            <a:r>
              <a:rPr lang="en-US" dirty="0" err="1"/>
              <a:t>tầng</a:t>
            </a:r>
            <a:r>
              <a:rPr lang="en-US" dirty="0"/>
              <a:t> CNTT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,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: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(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đoàn</a:t>
            </a:r>
            <a:r>
              <a:rPr lang="en-US" dirty="0"/>
              <a:t>)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chỗ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(IDC),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đủ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dạy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 smtClean="0"/>
              <a:t>tuyến</a:t>
            </a:r>
            <a:r>
              <a:rPr lang="en-US" dirty="0" smtClean="0"/>
              <a:t> (VNPT </a:t>
            </a:r>
            <a:r>
              <a:rPr lang="en-US" dirty="0" err="1" smtClean="0"/>
              <a:t>Elearning</a:t>
            </a:r>
            <a:r>
              <a:rPr lang="en-US" dirty="0" smtClean="0"/>
              <a:t>); </a:t>
            </a:r>
          </a:p>
          <a:p>
            <a:r>
              <a:rPr lang="en-US" dirty="0" err="1" smtClean="0"/>
              <a:t>Miễn</a:t>
            </a:r>
            <a:r>
              <a:rPr lang="en-US" dirty="0" smtClean="0"/>
              <a:t> </a:t>
            </a:r>
            <a:r>
              <a:rPr lang="en-US" dirty="0" err="1"/>
              <a:t>phí</a:t>
            </a:r>
            <a:r>
              <a:rPr lang="en-US" dirty="0"/>
              <a:t> </a:t>
            </a:r>
            <a:r>
              <a:rPr lang="en-US" dirty="0" err="1"/>
              <a:t>cước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di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truy</a:t>
            </a:r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Bộ</a:t>
            </a:r>
            <a:r>
              <a:rPr lang="en-US" dirty="0" smtClean="0"/>
              <a:t> TTTT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GDĐT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bố</a:t>
            </a:r>
            <a:r>
              <a:rPr lang="en-US" dirty="0" smtClean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mùa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smtClean="0"/>
              <a:t>Covid-19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Tặng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thêm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3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tháng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cước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sử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dụng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cho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thầy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cô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khối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ĐH, CĐ)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lắp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mới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Fiber VNN (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tương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đương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gói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Home 3 - 50Mbps). 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4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Mobifone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Vietnam mobile: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Miễn</a:t>
            </a:r>
            <a:r>
              <a:rPr lang="en-US" dirty="0"/>
              <a:t> </a:t>
            </a:r>
            <a:r>
              <a:rPr lang="en-US" dirty="0" err="1"/>
              <a:t>phí</a:t>
            </a:r>
            <a:r>
              <a:rPr lang="en-US" dirty="0"/>
              <a:t> </a:t>
            </a:r>
            <a:r>
              <a:rPr lang="en-US" dirty="0" err="1"/>
              <a:t>cước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di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truy</a:t>
            </a:r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do </a:t>
            </a:r>
            <a:r>
              <a:rPr lang="en-US" dirty="0" err="1"/>
              <a:t>Bộ</a:t>
            </a:r>
            <a:r>
              <a:rPr lang="en-US" dirty="0"/>
              <a:t> TTTT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GDĐT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mùa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Covid-19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98600"/>
            <a:ext cx="2895600" cy="93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193800"/>
            <a:ext cx="2146300" cy="123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328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FPT: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/Cao </a:t>
            </a:r>
            <a:r>
              <a:rPr lang="en-US" dirty="0" err="1"/>
              <a:t>đẳng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online qua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sẵn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:</a:t>
            </a:r>
          </a:p>
          <a:p>
            <a:pPr marL="914400" lvl="1" indent="-51435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cương</a:t>
            </a:r>
            <a:r>
              <a:rPr lang="en-US" dirty="0"/>
              <a:t>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buộc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CĐ, ĐH: 6 </a:t>
            </a:r>
            <a:r>
              <a:rPr lang="en-US" dirty="0" err="1"/>
              <a:t>môn</a:t>
            </a:r>
            <a:endParaRPr lang="en-US" dirty="0"/>
          </a:p>
          <a:p>
            <a:pPr marL="914400" lvl="1" indent="-514350"/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: 5 </a:t>
            </a:r>
            <a:r>
              <a:rPr lang="en-US" dirty="0" err="1"/>
              <a:t>môn</a:t>
            </a:r>
            <a:endParaRPr lang="en-US" dirty="0"/>
          </a:p>
          <a:p>
            <a:pPr marL="914400" lvl="1" indent="-514350"/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dành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CNTT: 10 </a:t>
            </a:r>
            <a:r>
              <a:rPr lang="en-US" dirty="0" err="1"/>
              <a:t>môn</a:t>
            </a:r>
            <a:endParaRPr lang="en-US" dirty="0"/>
          </a:p>
          <a:p>
            <a:pPr marL="914400" lvl="1" indent="-514350"/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sâu</a:t>
            </a:r>
            <a:r>
              <a:rPr lang="en-US" dirty="0"/>
              <a:t>: AUTOMOTIVE, BLOCKCHAIN, DATA SCIENCE, MACHINE LEARNING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: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miễn</a:t>
            </a:r>
            <a:r>
              <a:rPr lang="en-US" dirty="0"/>
              <a:t> </a:t>
            </a:r>
            <a:r>
              <a:rPr lang="en-US" dirty="0" err="1"/>
              <a:t>phí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FPT.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75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/Cao </a:t>
            </a:r>
            <a:r>
              <a:rPr lang="en-US" dirty="0" err="1"/>
              <a:t>đẳng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Hạ</a:t>
            </a:r>
            <a:r>
              <a:rPr lang="en-US" dirty="0"/>
              <a:t> </a:t>
            </a:r>
            <a:r>
              <a:rPr lang="en-US" dirty="0" err="1"/>
              <a:t>tầng</a:t>
            </a:r>
            <a:r>
              <a:rPr lang="en-US" dirty="0"/>
              <a:t> Cloud/Desktop: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Cloud </a:t>
            </a:r>
            <a:r>
              <a:rPr lang="en-US" dirty="0" err="1"/>
              <a:t>và</a:t>
            </a:r>
            <a:r>
              <a:rPr lang="en-US" dirty="0"/>
              <a:t> Cloud Desktop (VDI)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ưu</a:t>
            </a:r>
            <a:r>
              <a:rPr lang="en-US" dirty="0"/>
              <a:t> </a:t>
            </a:r>
            <a:r>
              <a:rPr lang="en-US" dirty="0" err="1"/>
              <a:t>đãi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(up to 50%)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990600"/>
            <a:ext cx="1752600" cy="104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2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Microsoft: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Gói</a:t>
            </a:r>
            <a:r>
              <a:rPr lang="en-US" dirty="0" smtClean="0"/>
              <a:t> </a:t>
            </a:r>
            <a:r>
              <a:rPr lang="en-US" dirty="0"/>
              <a:t>Office 365 A1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Teams </a:t>
            </a:r>
            <a:r>
              <a:rPr lang="en-US" dirty="0" err="1"/>
              <a:t>miễn</a:t>
            </a:r>
            <a:r>
              <a:rPr lang="en-US" dirty="0"/>
              <a:t> </a:t>
            </a:r>
            <a:r>
              <a:rPr lang="en-US" dirty="0" err="1"/>
              <a:t>phí</a:t>
            </a:r>
            <a:r>
              <a:rPr lang="en-US" dirty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đội</a:t>
            </a:r>
            <a:r>
              <a:rPr lang="en-US" dirty="0"/>
              <a:t> </a:t>
            </a:r>
            <a:r>
              <a:rPr lang="en-US" dirty="0" err="1"/>
              <a:t>ngũ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huấn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dạy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300" y="974726"/>
            <a:ext cx="34036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0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Google: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Google </a:t>
            </a:r>
            <a:r>
              <a:rPr lang="en-US" dirty="0"/>
              <a:t>suite for Education, Google class, Google Meetings </a:t>
            </a:r>
            <a:r>
              <a:rPr lang="en-US" dirty="0" err="1"/>
              <a:t>miễn</a:t>
            </a:r>
            <a:r>
              <a:rPr lang="en-US" dirty="0"/>
              <a:t> </a:t>
            </a:r>
            <a:r>
              <a:rPr lang="en-US" dirty="0" err="1"/>
              <a:t>phí</a:t>
            </a:r>
            <a:r>
              <a:rPr lang="en-US" dirty="0"/>
              <a:t> </a:t>
            </a:r>
            <a:r>
              <a:rPr lang="en-US" dirty="0" err="1"/>
              <a:t>tới</a:t>
            </a:r>
            <a:r>
              <a:rPr lang="en-US" dirty="0"/>
              <a:t> 30/9/2020.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Dạy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ở </a:t>
            </a:r>
            <a:r>
              <a:rPr lang="en-US" dirty="0" err="1"/>
              <a:t>nhà</a:t>
            </a:r>
            <a:r>
              <a:rPr lang="en-US" dirty="0"/>
              <a:t>"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,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 smtClean="0"/>
              <a:t>,...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xa</a:t>
            </a:r>
            <a:r>
              <a:rPr lang="en-US" dirty="0" smtClean="0"/>
              <a:t> qua </a:t>
            </a:r>
            <a:r>
              <a:rPr lang="en-US" dirty="0" err="1" smtClean="0"/>
              <a:t>mạng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Sẵn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r>
              <a:rPr lang="en-US" dirty="0" smtClean="0"/>
              <a:t> </a:t>
            </a:r>
            <a:r>
              <a:rPr lang="en-US" dirty="0" err="1" smtClean="0"/>
              <a:t>cử</a:t>
            </a:r>
            <a:r>
              <a:rPr lang="en-US" dirty="0" smtClean="0"/>
              <a:t> </a:t>
            </a:r>
            <a:r>
              <a:rPr lang="en-US" dirty="0" err="1" smtClean="0"/>
              <a:t>chuyên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/>
              <a:t>Bộ</a:t>
            </a:r>
            <a:r>
              <a:rPr lang="en-US" dirty="0"/>
              <a:t> GDĐT.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986540"/>
            <a:ext cx="2781300" cy="12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25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Amazon: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miễn</a:t>
            </a:r>
            <a:r>
              <a:rPr lang="en-US" dirty="0"/>
              <a:t> </a:t>
            </a:r>
            <a:r>
              <a:rPr lang="en-US" dirty="0" err="1"/>
              <a:t>phí</a:t>
            </a:r>
            <a:r>
              <a:rPr lang="en-US" dirty="0"/>
              <a:t> Amazon Chime (Online meetings) </a:t>
            </a:r>
            <a:r>
              <a:rPr lang="en-US" dirty="0" err="1"/>
              <a:t>và</a:t>
            </a:r>
            <a:r>
              <a:rPr lang="en-US" dirty="0"/>
              <a:t> Amazon Workspace (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)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hết</a:t>
            </a:r>
            <a:r>
              <a:rPr lang="en-US" dirty="0"/>
              <a:t> </a:t>
            </a:r>
            <a:r>
              <a:rPr lang="en-US" dirty="0" err="1"/>
              <a:t>tháng</a:t>
            </a:r>
            <a:r>
              <a:rPr lang="en-US" dirty="0"/>
              <a:t> 6/2020 (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mở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đội</a:t>
            </a:r>
            <a:r>
              <a:rPr lang="en-US" dirty="0" smtClean="0"/>
              <a:t> </a:t>
            </a:r>
            <a:r>
              <a:rPr lang="en-US" dirty="0" err="1" smtClean="0"/>
              <a:t>ngũ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khai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750" y="1295400"/>
            <a:ext cx="32131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7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13164</TotalTime>
  <Words>891</Words>
  <Application>Microsoft Office PowerPoint</Application>
  <PresentationFormat>On-screen Show (4:3)</PresentationFormat>
  <Paragraphs>85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1_Office Theme</vt:lpstr>
      <vt:lpstr>Nội dung đề xuất tài trợ, hỗ trợ các cơ sỏ đào tạo trong dạy học trực tuyến  do ảnh hưởng dịch Covid-19 </vt:lpstr>
      <vt:lpstr>Thông tin chung</vt:lpstr>
      <vt:lpstr>Tài trợ của Tập đoàn Viettel:</vt:lpstr>
      <vt:lpstr>Tài trợ của Tập đoàn VNPT:</vt:lpstr>
      <vt:lpstr>Tập đoàn Mobifone và Vietnam mobile:</vt:lpstr>
      <vt:lpstr>Tài trợ của Tập đoàn FPT:</vt:lpstr>
      <vt:lpstr>Tài trợ của Tập đoàn Microsoft:</vt:lpstr>
      <vt:lpstr>Tài trợ của Tập đoàn Google:</vt:lpstr>
      <vt:lpstr>Tài trợ của Tập đoàn Amazon:</vt:lpstr>
      <vt:lpstr>Tài trợ của Tập đoàn CMD:</vt:lpstr>
      <vt:lpstr>Tài trợ của Công ty cổ phần NETNAM:</vt:lpstr>
      <vt:lpstr>PowerPoint Presentation</vt:lpstr>
    </vt:vector>
  </TitlesOfParts>
  <Company>MrN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Nam</dc:creator>
  <cp:lastModifiedBy>nam.joule@gmail.com</cp:lastModifiedBy>
  <cp:revision>2002</cp:revision>
  <cp:lastPrinted>2020-01-17T01:55:39Z</cp:lastPrinted>
  <dcterms:created xsi:type="dcterms:W3CDTF">2012-10-28T15:48:41Z</dcterms:created>
  <dcterms:modified xsi:type="dcterms:W3CDTF">2020-04-16T14:59:53Z</dcterms:modified>
</cp:coreProperties>
</file>